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15" r:id="rId5"/>
    <p:sldId id="1116" r:id="rId6"/>
    <p:sldId id="1117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30-Nov-23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59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72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47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</a:t>
            </a:r>
            <a:r>
              <a:rPr lang="en-US" dirty="0" smtClean="0">
                <a:solidFill>
                  <a:schemeClr val="tx1"/>
                </a:solidFill>
              </a:rPr>
              <a:t>Rel-19 planning considerations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7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SA Meeting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102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400" b="1" dirty="0" smtClean="0"/>
              <a:t>SP-231511</a:t>
            </a:r>
            <a:endParaRPr lang="en-US" sz="1100" dirty="0" smtClean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December 11 – 15, 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982" y="435844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479176"/>
            <a:ext cx="11289846" cy="488128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Previous guidance regarding planning the Rel-19 content for SA2 stated </a:t>
            </a:r>
          </a:p>
          <a:p>
            <a:pPr lvl="1"/>
            <a:r>
              <a:rPr lang="en-US" sz="1800" dirty="0"/>
              <a:t>The Max number of TUs available for Rel-19 SIs/WIs is estimated to be = </a:t>
            </a:r>
            <a:r>
              <a:rPr lang="en-US" sz="1800" b="1" dirty="0"/>
              <a:t>134</a:t>
            </a:r>
            <a:r>
              <a:rPr lang="en-US" sz="1800" dirty="0"/>
              <a:t> </a:t>
            </a:r>
            <a:r>
              <a:rPr lang="en-US" sz="1800" b="1" dirty="0" smtClean="0"/>
              <a:t>TUs</a:t>
            </a:r>
            <a:endParaRPr lang="en-US" sz="1800" i="1" dirty="0"/>
          </a:p>
          <a:p>
            <a:pPr lvl="1"/>
            <a:r>
              <a:rPr lang="en-US" sz="1800" dirty="0"/>
              <a:t>Should limit to 14 TUs available for any SI/WI. </a:t>
            </a:r>
          </a:p>
          <a:p>
            <a:pPr marL="857250" lvl="2" indent="0">
              <a:buNone/>
            </a:pPr>
            <a:r>
              <a:rPr lang="en-US" sz="1800" dirty="0"/>
              <a:t>Note: TU estimates is for the whole work done in Rel-19 (i.e. SID only, WID only, or SID + WID together).</a:t>
            </a:r>
            <a:endParaRPr lang="en-GB" altLang="ko-KR" sz="2400" dirty="0">
              <a:cs typeface="Arial" panose="020B0604020202020204" pitchFamily="34" charset="0"/>
            </a:endParaRPr>
          </a:p>
          <a:p>
            <a:pPr lvl="1"/>
            <a:r>
              <a:rPr lang="en-US" sz="1800" dirty="0"/>
              <a:t>The recommended maximum number of Rel-19 SIs/WIs = </a:t>
            </a:r>
            <a:r>
              <a:rPr lang="en-US" sz="1800" b="1" dirty="0"/>
              <a:t>10 - 14 </a:t>
            </a:r>
            <a:r>
              <a:rPr lang="en-US" sz="1800" b="1" dirty="0" smtClean="0"/>
              <a:t>SIDs/WIDs</a:t>
            </a:r>
          </a:p>
          <a:p>
            <a:r>
              <a:rPr lang="en-US" sz="2000" dirty="0" smtClean="0"/>
              <a:t>This was based on the following plan, assuming 8 ordinary SA2 meetings until Rel-19 Stage 2 freeze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5 Study Items were approved in SA#101 to start work in Q4 2023, and time was allocated to them (9.25 TU’s) in October and November</a:t>
            </a:r>
          </a:p>
          <a:p>
            <a:r>
              <a:rPr lang="en-US" sz="2000" dirty="0" smtClean="0"/>
              <a:t>In addition time was required in Q4 to discuss the remaining candidate WIDs/SIDs (online discussion and drafting sessions)</a:t>
            </a:r>
            <a:endParaRPr lang="en-US" sz="1568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511433"/>
              </p:ext>
            </p:extLst>
          </p:nvPr>
        </p:nvGraphicFramePr>
        <p:xfrm>
          <a:off x="1034527" y="3654771"/>
          <a:ext cx="7527740" cy="1213960"/>
        </p:xfrm>
        <a:graphic>
          <a:graphicData uri="http://schemas.openxmlformats.org/drawingml/2006/table">
            <a:tbl>
              <a:tblPr/>
              <a:tblGrid>
                <a:gridCol w="1930523"/>
                <a:gridCol w="621913"/>
                <a:gridCol w="621913"/>
                <a:gridCol w="621913"/>
                <a:gridCol w="621913"/>
                <a:gridCol w="621913"/>
                <a:gridCol w="621913"/>
                <a:gridCol w="621913"/>
                <a:gridCol w="621913"/>
                <a:gridCol w="621913"/>
              </a:tblGrid>
              <a:tr h="30349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349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349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30349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982" y="435844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479176"/>
            <a:ext cx="11289846" cy="488128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the actual TU’s used so far is as follows</a:t>
            </a:r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Of the 10 TU’s used in the October meeting, 4 were allocated to approved SIDs, the others were for candidate SID discussions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we have consumed 9.25 TU’s out of a planned 18 TU’s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354083"/>
              </p:ext>
            </p:extLst>
          </p:nvPr>
        </p:nvGraphicFramePr>
        <p:xfrm>
          <a:off x="981634" y="2021402"/>
          <a:ext cx="7486078" cy="1114425"/>
        </p:xfrm>
        <a:graphic>
          <a:graphicData uri="http://schemas.openxmlformats.org/drawingml/2006/table">
            <a:tbl>
              <a:tblPr/>
              <a:tblGrid>
                <a:gridCol w="1919839"/>
                <a:gridCol w="618471"/>
                <a:gridCol w="618471"/>
                <a:gridCol w="618471"/>
                <a:gridCol w="618471"/>
                <a:gridCol w="618471"/>
                <a:gridCol w="618471"/>
                <a:gridCol w="618471"/>
                <a:gridCol w="618471"/>
                <a:gridCol w="618471"/>
              </a:tblGrid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5.25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10770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982" y="435844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479176"/>
            <a:ext cx="3395870" cy="488128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Over the same period the plan for topics other than Rel-19 is as shown right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Rel-18 maintenance input paper numbers remain high, but difficult to forecast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Pre-Rel-18 maintenance will continue to consume the planned TU’s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182459"/>
              </p:ext>
            </p:extLst>
          </p:nvPr>
        </p:nvGraphicFramePr>
        <p:xfrm>
          <a:off x="3993775" y="1479176"/>
          <a:ext cx="8032472" cy="4652010"/>
        </p:xfrm>
        <a:graphic>
          <a:graphicData uri="http://schemas.openxmlformats.org/drawingml/2006/table">
            <a:tbl>
              <a:tblPr/>
              <a:tblGrid>
                <a:gridCol w="2059964"/>
                <a:gridCol w="663612"/>
                <a:gridCol w="663612"/>
                <a:gridCol w="663612"/>
                <a:gridCol w="663612"/>
                <a:gridCol w="663612"/>
                <a:gridCol w="663612"/>
                <a:gridCol w="663612"/>
                <a:gridCol w="663612"/>
                <a:gridCol w="663612"/>
              </a:tblGrid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(for planning purposes)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Pre-Rel-18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 Maintenance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20.6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(TEI19, overflow, other)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 Maintenance + Buffer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29.5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6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5.25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4332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6982" y="435844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479176"/>
            <a:ext cx="11289846" cy="488128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We </a:t>
            </a:r>
            <a:r>
              <a:rPr lang="en-US" sz="2000" dirty="0" smtClean="0"/>
              <a:t>have an ad hoc e-meeting in January where TU’s will be allocated to Rel-19 (as well as to the other topics)</a:t>
            </a:r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These TU’s </a:t>
            </a:r>
            <a:r>
              <a:rPr lang="en-US" sz="2000" b="1" dirty="0" smtClean="0"/>
              <a:t>are excluded </a:t>
            </a:r>
            <a:r>
              <a:rPr lang="en-US" sz="2000" dirty="0" smtClean="0"/>
              <a:t>from consideration when planning the release, but should allow additional progress for the 5 SA#101-approved study items and provide a good start to those approved in SA#102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If necessary some consumption of the buffer TU’s over the next 6 meetings so it is still reasonable to use 134 as the number of TU’s for release planning purposes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308499"/>
              </p:ext>
            </p:extLst>
          </p:nvPr>
        </p:nvGraphicFramePr>
        <p:xfrm>
          <a:off x="995080" y="2371025"/>
          <a:ext cx="9802904" cy="1318260"/>
        </p:xfrm>
        <a:graphic>
          <a:graphicData uri="http://schemas.openxmlformats.org/drawingml/2006/table">
            <a:tbl>
              <a:tblPr/>
              <a:tblGrid>
                <a:gridCol w="2322154"/>
                <a:gridCol w="748075"/>
                <a:gridCol w="748075"/>
                <a:gridCol w="748075"/>
                <a:gridCol w="748075"/>
                <a:gridCol w="748075"/>
                <a:gridCol w="748075"/>
                <a:gridCol w="748075"/>
                <a:gridCol w="748075"/>
                <a:gridCol w="748075"/>
                <a:gridCol w="748075"/>
              </a:tblGrid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#160AH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9509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(excluding Jan AH)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3335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82221</TotalTime>
  <Words>651</Words>
  <Application>Microsoft Office PowerPoint</Application>
  <PresentationFormat>Widescreen</PresentationFormat>
  <Paragraphs>348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Rel-19 planning considerations</vt:lpstr>
      <vt:lpstr>Rel-19 planning for SA2</vt:lpstr>
      <vt:lpstr>Rel-19 planning for SA2</vt:lpstr>
      <vt:lpstr>Rel-19 planning for SA2</vt:lpstr>
      <vt:lpstr>Rel-19 planning for SA2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917</cp:revision>
  <cp:lastPrinted>2023-08-02T08:25:48Z</cp:lastPrinted>
  <dcterms:created xsi:type="dcterms:W3CDTF">2018-05-24T11:49:12Z</dcterms:created>
  <dcterms:modified xsi:type="dcterms:W3CDTF">2023-12-01T11:25:54Z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